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gif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4f7588a47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4f7588a47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c4f7588a47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c517a1dac2_1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c517a1dac2_1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c517a1dac2_1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517a1dac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c517a1dac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14749b69d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Assembly</a:t>
            </a:r>
            <a:endParaRPr/>
          </a:p>
        </p:txBody>
      </p:sp>
      <p:sp>
        <p:nvSpPr>
          <p:cNvPr id="239" name="Google Shape;239;gc14749b69d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c14749b69d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c14749b69d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14749b69d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14749b69d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c14749b69d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14749b69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c14749b69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14749b69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c14749b69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14749b69d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c14749b69d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c14749b69d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Ethan</a:t>
            </a:r>
            <a:endParaRPr/>
          </a:p>
        </p:txBody>
      </p:sp>
      <p:sp>
        <p:nvSpPr>
          <p:cNvPr id="202" name="Google Shape;202;gc14749b69d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c517a1dac2_1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c517a1dac2_1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c517a1dac2_1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14749b69d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c14749b69d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gif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gif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gif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Alt">
  <p:cSld name="Cover Al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" name="Google Shape;19;p2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20" name="Google Shape;20;p2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" name="Google Shape;2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627333" y="3566931"/>
            <a:ext cx="6898820" cy="9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600"/>
              <a:buNone/>
              <a:defRPr b="1" i="1" sz="26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4" name="Google Shape;24;p2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>
            <p:ph idx="3" type="pic"/>
          </p:nvPr>
        </p:nvSpPr>
        <p:spPr>
          <a:xfrm>
            <a:off x="660498" y="1137684"/>
            <a:ext cx="5159294" cy="15811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00"/>
              <a:buFont typeface="Merriweather Sans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, Text, Bullets">
  <p:cSld name="Content, Text, Bulle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 txBox="1"/>
          <p:nvPr>
            <p:ph idx="1" type="body"/>
          </p:nvPr>
        </p:nvSpPr>
        <p:spPr>
          <a:xfrm>
            <a:off x="628650" y="1361923"/>
            <a:ext cx="3314336" cy="3181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2" type="body"/>
          </p:nvPr>
        </p:nvSpPr>
        <p:spPr>
          <a:xfrm>
            <a:off x="3999772" y="2320132"/>
            <a:ext cx="3886200" cy="22518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1"/>
          <p:cNvSpPr txBox="1"/>
          <p:nvPr>
            <p:ph idx="3" type="body"/>
          </p:nvPr>
        </p:nvSpPr>
        <p:spPr>
          <a:xfrm>
            <a:off x="3999772" y="1369218"/>
            <a:ext cx="3886200" cy="867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8" name="Google Shape;98;p11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11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11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2"/>
          <p:cNvSpPr txBox="1"/>
          <p:nvPr>
            <p:ph idx="1" type="body"/>
          </p:nvPr>
        </p:nvSpPr>
        <p:spPr>
          <a:xfrm>
            <a:off x="4629150" y="2929325"/>
            <a:ext cx="3256822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2"/>
          <p:cNvSpPr txBox="1"/>
          <p:nvPr>
            <p:ph idx="2" type="body"/>
          </p:nvPr>
        </p:nvSpPr>
        <p:spPr>
          <a:xfrm>
            <a:off x="628650" y="1369219"/>
            <a:ext cx="3886200" cy="14447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3" type="body"/>
          </p:nvPr>
        </p:nvSpPr>
        <p:spPr>
          <a:xfrm>
            <a:off x="4629150" y="1385779"/>
            <a:ext cx="3256822" cy="1427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4" type="body"/>
          </p:nvPr>
        </p:nvSpPr>
        <p:spPr>
          <a:xfrm>
            <a:off x="628650" y="2929325"/>
            <a:ext cx="3886200" cy="16286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6" name="Google Shape;106;p12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12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5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3"/>
          <p:cNvSpPr txBox="1"/>
          <p:nvPr>
            <p:ph idx="1" type="body"/>
          </p:nvPr>
        </p:nvSpPr>
        <p:spPr>
          <a:xfrm>
            <a:off x="628651" y="1369219"/>
            <a:ext cx="3019523" cy="3174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3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3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3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with Caption">
  <p:cSld name="Photo with Ca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4629150" y="1369219"/>
            <a:ext cx="32568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2" type="body"/>
          </p:nvPr>
        </p:nvSpPr>
        <p:spPr>
          <a:xfrm>
            <a:off x="628650" y="3649855"/>
            <a:ext cx="3886200" cy="8940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4"/>
          <p:cNvSpPr/>
          <p:nvPr>
            <p:ph idx="3" type="pic"/>
          </p:nvPr>
        </p:nvSpPr>
        <p:spPr>
          <a:xfrm>
            <a:off x="628650" y="1369219"/>
            <a:ext cx="3886200" cy="22223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0" name="Google Shape;120;p14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4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5" name="Google Shape;125;p15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">
  <p:cSld name="Text, 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628650" y="2128100"/>
            <a:ext cx="7257322" cy="18789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2" type="body"/>
          </p:nvPr>
        </p:nvSpPr>
        <p:spPr>
          <a:xfrm>
            <a:off x="628650" y="1369219"/>
            <a:ext cx="7257322" cy="6718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3" type="body"/>
          </p:nvPr>
        </p:nvSpPr>
        <p:spPr>
          <a:xfrm>
            <a:off x="628650" y="4023778"/>
            <a:ext cx="7257322" cy="4971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i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6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6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, Bullets, Content">
  <p:cSld name="Text, Bullets, Conten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628650" y="3004794"/>
            <a:ext cx="3886200" cy="1510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2" type="body"/>
          </p:nvPr>
        </p:nvSpPr>
        <p:spPr>
          <a:xfrm>
            <a:off x="628650" y="1369219"/>
            <a:ext cx="7257322" cy="15564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sz="14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7"/>
          <p:cNvSpPr/>
          <p:nvPr>
            <p:ph idx="3" type="pic"/>
          </p:nvPr>
        </p:nvSpPr>
        <p:spPr>
          <a:xfrm>
            <a:off x="4629150" y="3004793"/>
            <a:ext cx="3256822" cy="151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7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and Image">
  <p:cSld name="Bullets and Image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628650" y="1369218"/>
            <a:ext cx="4473353" cy="2165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2" type="body"/>
          </p:nvPr>
        </p:nvSpPr>
        <p:spPr>
          <a:xfrm>
            <a:off x="628650" y="3599358"/>
            <a:ext cx="4473353" cy="9503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400"/>
              <a:buNone/>
              <a:defRPr b="1" sz="1400">
                <a:solidFill>
                  <a:srgbClr val="0066A1"/>
                </a:solidFill>
              </a:defRPr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18"/>
          <p:cNvSpPr/>
          <p:nvPr>
            <p:ph idx="3" type="pic"/>
          </p:nvPr>
        </p:nvSpPr>
        <p:spPr>
          <a:xfrm>
            <a:off x="5188465" y="1369217"/>
            <a:ext cx="2697508" cy="31805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900"/>
              <a:buFont typeface="Merriweather Sans"/>
              <a:buNone/>
              <a:defRPr b="0" i="1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1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8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"/>
          <p:cNvPicPr preferRelativeResize="0"/>
          <p:nvPr/>
        </p:nvPicPr>
        <p:blipFill rotWithShape="1">
          <a:blip r:embed="rId2">
            <a:alphaModFix amt="20000"/>
          </a:blip>
          <a:srcRect b="3261" l="7293" r="32246" t="-1536"/>
          <a:stretch/>
        </p:blipFill>
        <p:spPr>
          <a:xfrm rot="5400000">
            <a:off x="1608362" y="-1608363"/>
            <a:ext cx="5143500" cy="836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0" name="Google Shape;30;p3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31" name="Google Shape;31;p3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" name="Google Shape;3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3"/>
          <p:cNvSpPr txBox="1"/>
          <p:nvPr>
            <p:ph type="ctrTitle"/>
          </p:nvPr>
        </p:nvSpPr>
        <p:spPr>
          <a:xfrm>
            <a:off x="627333" y="1954061"/>
            <a:ext cx="6898820" cy="94691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"/>
          <p:cNvSpPr txBox="1"/>
          <p:nvPr>
            <p:ph idx="1" type="subTitle"/>
          </p:nvPr>
        </p:nvSpPr>
        <p:spPr>
          <a:xfrm>
            <a:off x="627333" y="2970031"/>
            <a:ext cx="689882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500"/>
              <a:buNone/>
              <a:defRPr b="1" i="1" sz="25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6" name="Google Shape;36;p3"/>
          <p:cNvSpPr txBox="1"/>
          <p:nvPr>
            <p:ph idx="2" type="body"/>
          </p:nvPr>
        </p:nvSpPr>
        <p:spPr>
          <a:xfrm>
            <a:off x="628650" y="4470919"/>
            <a:ext cx="6898821" cy="2970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073AE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3"/>
          <p:cNvSpPr/>
          <p:nvPr>
            <p:ph idx="3" type="pic"/>
          </p:nvPr>
        </p:nvSpPr>
        <p:spPr>
          <a:xfrm>
            <a:off x="627063" y="627063"/>
            <a:ext cx="2203450" cy="9011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None/>
              <a:defRPr b="1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vider Slide">
  <p:cSld name="Divider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4"/>
          <p:cNvPicPr preferRelativeResize="0"/>
          <p:nvPr/>
        </p:nvPicPr>
        <p:blipFill rotWithShape="1">
          <a:blip r:embed="rId2">
            <a:alphaModFix amt="20000"/>
          </a:blip>
          <a:srcRect b="24768" l="3022" r="2942" t="22335"/>
          <a:stretch/>
        </p:blipFill>
        <p:spPr>
          <a:xfrm rot="10800000">
            <a:off x="-1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4"/>
          <p:cNvSpPr/>
          <p:nvPr/>
        </p:nvSpPr>
        <p:spPr>
          <a:xfrm>
            <a:off x="-2255" y="0"/>
            <a:ext cx="8116389" cy="5143500"/>
          </a:xfrm>
          <a:prstGeom prst="snip1Rect">
            <a:avLst>
              <a:gd fmla="val 16667" name="adj"/>
            </a:avLst>
          </a:prstGeom>
          <a:solidFill>
            <a:schemeClr val="lt1">
              <a:alpha val="5490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4"/>
          <p:cNvSpPr txBox="1"/>
          <p:nvPr>
            <p:ph type="ctrTitle"/>
          </p:nvPr>
        </p:nvSpPr>
        <p:spPr>
          <a:xfrm>
            <a:off x="627332" y="1796694"/>
            <a:ext cx="6862040" cy="5229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3AE"/>
              </a:buClr>
              <a:buSzPts val="3300"/>
              <a:buFont typeface="Calibri"/>
              <a:buNone/>
              <a:defRPr i="0" sz="3300">
                <a:solidFill>
                  <a:srgbClr val="0073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4"/>
          <p:cNvSpPr txBox="1"/>
          <p:nvPr>
            <p:ph idx="1" type="subTitle"/>
          </p:nvPr>
        </p:nvSpPr>
        <p:spPr>
          <a:xfrm>
            <a:off x="627331" y="2388734"/>
            <a:ext cx="6862040" cy="9568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2100"/>
              <a:buNone/>
              <a:defRPr b="1" i="1" sz="2100">
                <a:solidFill>
                  <a:srgbClr val="01B4E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4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4"/>
          <p:cNvSpPr/>
          <p:nvPr>
            <p:ph idx="2" type="pic"/>
          </p:nvPr>
        </p:nvSpPr>
        <p:spPr>
          <a:xfrm>
            <a:off x="627331" y="197646"/>
            <a:ext cx="1760992" cy="7418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400"/>
              <a:buFont typeface="Merriweather Sans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grpSp>
        <p:nvGrpSpPr>
          <p:cNvPr id="46" name="Google Shape;46;p4"/>
          <p:cNvGrpSpPr/>
          <p:nvPr/>
        </p:nvGrpSpPr>
        <p:grpSpPr>
          <a:xfrm>
            <a:off x="7239485" y="0"/>
            <a:ext cx="1961158" cy="5143501"/>
            <a:chOff x="7239485" y="0"/>
            <a:chExt cx="1961158" cy="5143501"/>
          </a:xfrm>
        </p:grpSpPr>
        <p:sp>
          <p:nvSpPr>
            <p:cNvPr id="47" name="Google Shape;47;p4"/>
            <p:cNvSpPr/>
            <p:nvPr/>
          </p:nvSpPr>
          <p:spPr>
            <a:xfrm flipH="1">
              <a:off x="8037870" y="1"/>
              <a:ext cx="1162773" cy="5143500"/>
            </a:xfrm>
            <a:prstGeom prst="snip1Rect">
              <a:avLst>
                <a:gd fmla="val 50000" name="adj"/>
              </a:avLst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4"/>
            <p:cNvSpPr/>
            <p:nvPr/>
          </p:nvSpPr>
          <p:spPr>
            <a:xfrm flipH="1" rot="-5400000">
              <a:off x="7239485" y="0"/>
              <a:ext cx="1958904" cy="1958904"/>
            </a:xfrm>
            <a:prstGeom prst="rtTriangle">
              <a:avLst/>
            </a:prstGeom>
            <a:solidFill>
              <a:srgbClr val="00457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9" name="Google Shape;4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37140" y="200112"/>
            <a:ext cx="931635" cy="526201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">
  <p:cSld name="Content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 txBox="1"/>
          <p:nvPr>
            <p:ph idx="1" type="body"/>
          </p:nvPr>
        </p:nvSpPr>
        <p:spPr>
          <a:xfrm>
            <a:off x="628650" y="1369219"/>
            <a:ext cx="7192736" cy="31324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56" name="Google Shape;56;p5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5"/>
          <p:cNvSpPr txBox="1"/>
          <p:nvPr>
            <p:ph idx="2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5"/>
          <p:cNvSpPr/>
          <p:nvPr>
            <p:ph idx="3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1" name="Google Shape;61;p6"/>
          <p:cNvSpPr/>
          <p:nvPr>
            <p:ph idx="2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62" name="Google Shape;6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72161" y="273627"/>
            <a:ext cx="6087207" cy="4565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wo 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/>
          <p:nvPr>
            <p:ph idx="1" type="body"/>
          </p:nvPr>
        </p:nvSpPr>
        <p:spPr>
          <a:xfrm>
            <a:off x="628650" y="1369218"/>
            <a:ext cx="340169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2" type="body"/>
          </p:nvPr>
        </p:nvSpPr>
        <p:spPr>
          <a:xfrm>
            <a:off x="4093323" y="1369218"/>
            <a:ext cx="3792649" cy="31465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7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9" name="Google Shape;69;p7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ntent">
  <p:cSld name="One Conte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 txBox="1"/>
          <p:nvPr>
            <p:ph idx="1" type="body"/>
          </p:nvPr>
        </p:nvSpPr>
        <p:spPr>
          <a:xfrm>
            <a:off x="4268050" y="1369219"/>
            <a:ext cx="3617922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8"/>
          <p:cNvSpPr txBox="1"/>
          <p:nvPr>
            <p:ph idx="2" type="body"/>
          </p:nvPr>
        </p:nvSpPr>
        <p:spPr>
          <a:xfrm>
            <a:off x="628650" y="1369218"/>
            <a:ext cx="3518183" cy="3174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8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8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8"/>
          <p:cNvSpPr txBox="1"/>
          <p:nvPr>
            <p:ph idx="3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8"/>
          <p:cNvSpPr/>
          <p:nvPr>
            <p:ph idx="4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9"/>
          <p:cNvSpPr txBox="1"/>
          <p:nvPr>
            <p:ph idx="1" type="body"/>
          </p:nvPr>
        </p:nvSpPr>
        <p:spPr>
          <a:xfrm>
            <a:off x="4122444" y="3028586"/>
            <a:ext cx="3763528" cy="14968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2" type="body"/>
          </p:nvPr>
        </p:nvSpPr>
        <p:spPr>
          <a:xfrm>
            <a:off x="628650" y="1369219"/>
            <a:ext cx="3413347" cy="31183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idx="3" type="body"/>
          </p:nvPr>
        </p:nvSpPr>
        <p:spPr>
          <a:xfrm>
            <a:off x="4122444" y="1369219"/>
            <a:ext cx="3763528" cy="15720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2" name="Google Shape;82;p9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9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>
            <p:ph idx="1" type="body"/>
          </p:nvPr>
        </p:nvSpPr>
        <p:spPr>
          <a:xfrm>
            <a:off x="4268049" y="2195725"/>
            <a:ext cx="3617923" cy="23622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900"/>
              <a:buNone/>
              <a:defRPr i="1" sz="900"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2" type="body"/>
          </p:nvPr>
        </p:nvSpPr>
        <p:spPr>
          <a:xfrm>
            <a:off x="628650" y="1369219"/>
            <a:ext cx="3582249" cy="31887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Char char="▸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3" type="body"/>
          </p:nvPr>
        </p:nvSpPr>
        <p:spPr>
          <a:xfrm>
            <a:off x="4268049" y="1369219"/>
            <a:ext cx="3617923" cy="758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200"/>
              <a:buNone/>
              <a:defRPr b="0" sz="1200"/>
            </a:lvl1pPr>
            <a:lvl2pPr indent="-314325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-"/>
              <a:defRPr sz="1350"/>
            </a:lvl2pPr>
            <a:lvl3pPr indent="-314325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•"/>
              <a:defRPr sz="1350"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▪"/>
              <a:defRPr sz="1350"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350"/>
              <a:buChar char="o"/>
              <a:defRPr sz="1350"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628600" y="933062"/>
            <a:ext cx="7257372" cy="2676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SzPts val="1800"/>
              <a:buNone/>
              <a:defRPr b="1" i="1" sz="1800">
                <a:solidFill>
                  <a:srgbClr val="01B4E3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-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SzPts val="1800"/>
              <a:buChar char="o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0"/>
          <p:cNvSpPr/>
          <p:nvPr>
            <p:ph idx="5" type="pic"/>
          </p:nvPr>
        </p:nvSpPr>
        <p:spPr>
          <a:xfrm>
            <a:off x="627330" y="4557933"/>
            <a:ext cx="1665703" cy="529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Merriweather Sans"/>
              <a:buNone/>
              <a:defRPr b="1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1"/>
            <a:ext cx="8049986" cy="5143500"/>
          </a:xfrm>
          <a:prstGeom prst="snip1Rect">
            <a:avLst>
              <a:gd fmla="val 16667" name="adj"/>
            </a:avLst>
          </a:prstGeom>
          <a:gradFill>
            <a:gsLst>
              <a:gs pos="0">
                <a:srgbClr val="CBE0EB">
                  <a:alpha val="49803"/>
                </a:srgbClr>
              </a:gs>
              <a:gs pos="79000">
                <a:srgbClr val="D8F0FA">
                  <a:alpha val="29803"/>
                </a:srgbClr>
              </a:gs>
              <a:gs pos="100000">
                <a:srgbClr val="D8F0FA">
                  <a:alpha val="29803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"/>
          <p:cNvSpPr/>
          <p:nvPr/>
        </p:nvSpPr>
        <p:spPr>
          <a:xfrm>
            <a:off x="-1" y="0"/>
            <a:ext cx="129473" cy="5143500"/>
          </a:xfrm>
          <a:prstGeom prst="rect">
            <a:avLst/>
          </a:prstGeom>
          <a:solidFill>
            <a:srgbClr val="00457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 txBox="1"/>
          <p:nvPr>
            <p:ph type="title"/>
          </p:nvPr>
        </p:nvSpPr>
        <p:spPr>
          <a:xfrm>
            <a:off x="628650" y="263241"/>
            <a:ext cx="6634132" cy="73269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50"/>
              <a:buFont typeface="Calibri"/>
              <a:buNone/>
              <a:defRPr b="1" i="0" sz="255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628650" y="1071619"/>
            <a:ext cx="7024354" cy="3366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33375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66A1"/>
              </a:buClr>
              <a:buSzPts val="1650"/>
              <a:buFont typeface="Merriweather Sans"/>
              <a:buChar char="▸"/>
              <a:defRPr b="0" i="0" sz="16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4325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Merriweather Sans"/>
              <a:buChar char="-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4325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Noto Sans Symbols"/>
              <a:buChar char="▪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66A1"/>
              </a:buClr>
              <a:buSzPts val="1350"/>
              <a:buFont typeface="Courier New"/>
              <a:buChar char="o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016622" y="197647"/>
            <a:ext cx="957445" cy="53438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idx="1" type="subTitle"/>
          </p:nvPr>
        </p:nvSpPr>
        <p:spPr>
          <a:xfrm>
            <a:off x="486708" y="4181181"/>
            <a:ext cx="6898800" cy="90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en-US"/>
              <a:t>Sponsor Presentation from Mike Faith </a:t>
            </a:r>
            <a:endParaRPr/>
          </a:p>
        </p:txBody>
      </p:sp>
      <p:pic>
        <p:nvPicPr>
          <p:cNvPr id="156" name="Google Shape;1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38" y="871975"/>
            <a:ext cx="7773774" cy="2280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4380000" dist="19050">
              <a:srgbClr val="000000">
                <a:alpha val="64999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120" y="152400"/>
            <a:ext cx="638455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628650" y="917800"/>
            <a:ext cx="4314900" cy="27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2x4 switch matrix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Custom key mapping and pin setup (see gist)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Firmware made with online tools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Layout for QMK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Make firmware from that layout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Program pro micro with QMK Toolkit</a:t>
            </a:r>
            <a:endParaRPr/>
          </a:p>
          <a:p>
            <a:pPr indent="-1587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See also: Elite-C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Different keyswitches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Brown vs Yellow</a:t>
            </a:r>
            <a:endParaRPr/>
          </a:p>
        </p:txBody>
      </p:sp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35" name="Google Shape;235;p29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Our design</a:t>
            </a:r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 rotWithShape="1">
          <a:blip r:embed="rId3">
            <a:alphaModFix/>
          </a:blip>
          <a:srcRect b="9279" l="9837" r="5795" t="10720"/>
          <a:stretch/>
        </p:blipFill>
        <p:spPr>
          <a:xfrm>
            <a:off x="4064000" y="2403475"/>
            <a:ext cx="4972245" cy="2652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42" name="Google Shape;242;p30"/>
          <p:cNvSpPr txBox="1"/>
          <p:nvPr>
            <p:ph type="title"/>
          </p:nvPr>
        </p:nvSpPr>
        <p:spPr>
          <a:xfrm>
            <a:off x="1254900" y="226649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 sz="3000"/>
              <a:t>Assembly</a:t>
            </a:r>
            <a:endParaRPr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>
            <p:ph idx="1" type="body"/>
          </p:nvPr>
        </p:nvSpPr>
        <p:spPr>
          <a:xfrm>
            <a:off x="628650" y="1369219"/>
            <a:ext cx="719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48" name="Google Shape;248;p31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Flashing</a:t>
            </a:r>
            <a:endParaRPr/>
          </a:p>
        </p:txBody>
      </p:sp>
      <p:sp>
        <p:nvSpPr>
          <p:cNvPr id="250" name="Google Shape;250;p31"/>
          <p:cNvSpPr txBox="1"/>
          <p:nvPr>
            <p:ph idx="2" type="body"/>
          </p:nvPr>
        </p:nvSpPr>
        <p:spPr>
          <a:xfrm>
            <a:off x="628600" y="933062"/>
            <a:ext cx="7257300" cy="2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530"/>
              <a:buNone/>
            </a:pPr>
            <a:r>
              <a:rPr lang="en-US" sz="1530"/>
              <a:t> </a:t>
            </a:r>
            <a:endParaRPr/>
          </a:p>
        </p:txBody>
      </p:sp>
      <p:pic>
        <p:nvPicPr>
          <p:cNvPr id="251" name="Google Shape;25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250" y="1143000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2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8" name="Google Shape;258;p32"/>
          <p:cNvSpPr/>
          <p:nvPr>
            <p:ph idx="2" type="pic"/>
          </p:nvPr>
        </p:nvSpPr>
        <p:spPr>
          <a:xfrm>
            <a:off x="627330" y="4557933"/>
            <a:ext cx="1665600" cy="52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0"/>
          <p:cNvSpPr txBox="1"/>
          <p:nvPr>
            <p:ph idx="1" type="subTitle"/>
          </p:nvPr>
        </p:nvSpPr>
        <p:spPr>
          <a:xfrm>
            <a:off x="517671" y="308331"/>
            <a:ext cx="6898800" cy="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 sz="2900"/>
              <a:t>DIY Macropad Workshop</a:t>
            </a:r>
            <a:endParaRPr sz="2900"/>
          </a:p>
        </p:txBody>
      </p:sp>
      <p:sp>
        <p:nvSpPr>
          <p:cNvPr id="162" name="Google Shape;162;p20"/>
          <p:cNvSpPr txBox="1"/>
          <p:nvPr>
            <p:ph idx="2" type="body"/>
          </p:nvPr>
        </p:nvSpPr>
        <p:spPr>
          <a:xfrm>
            <a:off x="517663" y="753554"/>
            <a:ext cx="68988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765"/>
              <a:t>Led by Ethan Tabler and Will McGloughlin</a:t>
            </a:r>
            <a:endParaRPr sz="1765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765"/>
              <a:t>PSU IEEE 2021</a:t>
            </a:r>
            <a:endParaRPr sz="1765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 sz="1665"/>
          </a:p>
        </p:txBody>
      </p:sp>
      <p:pic>
        <p:nvPicPr>
          <p:cNvPr id="163" name="Google Shape;163;p20"/>
          <p:cNvPicPr preferRelativeResize="0"/>
          <p:nvPr/>
        </p:nvPicPr>
        <p:blipFill rotWithShape="1">
          <a:blip r:embed="rId3">
            <a:alphaModFix/>
          </a:blip>
          <a:srcRect b="0" l="8470" r="9292" t="8999"/>
          <a:stretch/>
        </p:blipFill>
        <p:spPr>
          <a:xfrm>
            <a:off x="1739463" y="1350338"/>
            <a:ext cx="4455225" cy="27738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4020000" dist="57150">
              <a:srgbClr val="000000">
                <a:alpha val="50000"/>
              </a:srgbClr>
            </a:outerShdw>
          </a:effectLst>
        </p:spPr>
      </p:pic>
      <p:sp>
        <p:nvSpPr>
          <p:cNvPr id="164" name="Google Shape;164;p20"/>
          <p:cNvSpPr txBox="1"/>
          <p:nvPr>
            <p:ph idx="2" type="body"/>
          </p:nvPr>
        </p:nvSpPr>
        <p:spPr>
          <a:xfrm>
            <a:off x="517663" y="4500229"/>
            <a:ext cx="6898800" cy="2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-US" sz="1765"/>
              <a:t>Sponsor presentation from Rohde and Schwarz </a:t>
            </a:r>
            <a:endParaRPr sz="1765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 sz="1665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1025" y="1015800"/>
            <a:ext cx="4063175" cy="3709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 txBox="1"/>
          <p:nvPr>
            <p:ph idx="1" type="body"/>
          </p:nvPr>
        </p:nvSpPr>
        <p:spPr>
          <a:xfrm>
            <a:off x="535825" y="1183925"/>
            <a:ext cx="434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What is a macropad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Potential uses</a:t>
            </a:r>
            <a:endParaRPr/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What do other macropads look like</a:t>
            </a:r>
            <a:endParaRPr/>
          </a:p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222245" y="4782578"/>
            <a:ext cx="313582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72" name="Google Shape;172;p21"/>
          <p:cNvSpPr txBox="1"/>
          <p:nvPr>
            <p:ph type="title"/>
          </p:nvPr>
        </p:nvSpPr>
        <p:spPr>
          <a:xfrm>
            <a:off x="628650" y="263241"/>
            <a:ext cx="6634132" cy="61039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Intro to Macropads</a:t>
            </a:r>
            <a:endParaRPr/>
          </a:p>
        </p:txBody>
      </p:sp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" y="2213850"/>
            <a:ext cx="3886025" cy="278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628650" y="1064419"/>
            <a:ext cx="719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Pro Micro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Made by SparkFun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Most widely available board in the Arduino ecosystem with </a:t>
            </a:r>
            <a:r>
              <a:rPr b="1" lang="en-US"/>
              <a:t>HID</a:t>
            </a:r>
            <a:r>
              <a:rPr lang="en-US"/>
              <a:t> support</a:t>
            </a:r>
            <a:endParaRPr/>
          </a:p>
          <a:p>
            <a:pPr indent="-1714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Can send mouse and keystrokes</a:t>
            </a:r>
            <a:endParaRPr/>
          </a:p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80" name="Google Shape;180;p22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Interfacing with PCs</a:t>
            </a:r>
            <a:endParaRPr/>
          </a:p>
        </p:txBody>
      </p:sp>
      <p:pic>
        <p:nvPicPr>
          <p:cNvPr id="181" name="Google Shape;18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5300" y="2284560"/>
            <a:ext cx="4723349" cy="2656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0364" y="2284550"/>
            <a:ext cx="2394937" cy="26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idx="1" type="body"/>
          </p:nvPr>
        </p:nvSpPr>
        <p:spPr>
          <a:xfrm>
            <a:off x="628650" y="1369219"/>
            <a:ext cx="719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4 buttons hooked up to an Arduino Pro Micro</a:t>
            </a:r>
            <a:endParaRPr/>
          </a:p>
          <a:p>
            <a:pPr indent="-1841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Macros were programmed into the board using the Arduino IDE</a:t>
            </a:r>
            <a:endParaRPr/>
          </a:p>
          <a:p>
            <a:pPr indent="-1841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Issues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Harder to program macros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Somewhat limited in scope of macros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QMK was a much better solution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89" name="Google Shape;189;p23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Original Prototype</a:t>
            </a:r>
            <a:endParaRPr/>
          </a:p>
        </p:txBody>
      </p:sp>
      <p:pic>
        <p:nvPicPr>
          <p:cNvPr id="190" name="Google Shape;190;p23"/>
          <p:cNvPicPr preferRelativeResize="0"/>
          <p:nvPr/>
        </p:nvPicPr>
        <p:blipFill rotWithShape="1">
          <a:blip r:embed="rId3">
            <a:alphaModFix/>
          </a:blip>
          <a:srcRect b="39294" l="25305" r="31503" t="31708"/>
          <a:stretch/>
        </p:blipFill>
        <p:spPr>
          <a:xfrm>
            <a:off x="4035325" y="2007200"/>
            <a:ext cx="4153848" cy="209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idx="1" type="body"/>
          </p:nvPr>
        </p:nvSpPr>
        <p:spPr>
          <a:xfrm>
            <a:off x="628650" y="1369219"/>
            <a:ext cx="719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What is QMK?</a:t>
            </a:r>
            <a:endParaRPr/>
          </a:p>
          <a:p>
            <a:pPr indent="-1841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What can you do with it?</a:t>
            </a:r>
            <a:endParaRPr/>
          </a:p>
          <a:p>
            <a:pPr indent="-1841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How do commercial boards use QMK?</a:t>
            </a:r>
            <a:endParaRPr/>
          </a:p>
        </p:txBody>
      </p:sp>
      <p:sp>
        <p:nvSpPr>
          <p:cNvPr id="196" name="Google Shape;196;p24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197" name="Google Shape;197;p24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QMK</a:t>
            </a:r>
            <a:endParaRPr/>
          </a:p>
        </p:txBody>
      </p:sp>
      <p:pic>
        <p:nvPicPr>
          <p:cNvPr id="198" name="Google Shape;198;p24"/>
          <p:cNvPicPr preferRelativeResize="0"/>
          <p:nvPr/>
        </p:nvPicPr>
        <p:blipFill rotWithShape="1">
          <a:blip r:embed="rId3">
            <a:alphaModFix/>
          </a:blip>
          <a:srcRect b="0" l="-11049" r="0" t="-11049"/>
          <a:stretch/>
        </p:blipFill>
        <p:spPr>
          <a:xfrm>
            <a:off x="3936426" y="1824175"/>
            <a:ext cx="4895149" cy="30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6200" y="2440397"/>
            <a:ext cx="2061125" cy="206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idx="1" type="body"/>
          </p:nvPr>
        </p:nvSpPr>
        <p:spPr>
          <a:xfrm>
            <a:off x="427375" y="1005594"/>
            <a:ext cx="71928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What does the circuit need in order to be QMK compatible</a:t>
            </a:r>
            <a:endParaRPr/>
          </a:p>
          <a:p>
            <a:pPr indent="-1587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Matrix of keyswitches and diodes</a:t>
            </a:r>
            <a:endParaRPr/>
          </a:p>
          <a:p>
            <a:pPr indent="-1587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Need to tell QMK which pins on pro micro correspond to each row and column of the matrix</a:t>
            </a:r>
            <a:endParaRPr/>
          </a:p>
          <a:p>
            <a:pPr indent="-1587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In our setup, we do this with the online firmware builder</a:t>
            </a:r>
            <a:endParaRPr/>
          </a:p>
          <a:p>
            <a:pPr indent="-1587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Lights(Optional)</a:t>
            </a:r>
            <a:endParaRPr/>
          </a:p>
          <a:p>
            <a:pPr indent="-1587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Numlock</a:t>
            </a:r>
            <a:endParaRPr/>
          </a:p>
          <a:p>
            <a:pPr indent="-1587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Backlight</a:t>
            </a:r>
            <a:endParaRPr/>
          </a:p>
          <a:p>
            <a:pPr indent="-1587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Underglow</a:t>
            </a:r>
            <a:endParaRPr/>
          </a:p>
          <a:p>
            <a:pPr indent="-158750" lvl="2" marL="8572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/>
              <a:t>etc.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06" name="Google Shape;206;p25"/>
          <p:cNvSpPr txBox="1"/>
          <p:nvPr>
            <p:ph type="title"/>
          </p:nvPr>
        </p:nvSpPr>
        <p:spPr>
          <a:xfrm>
            <a:off x="607750" y="270216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2500"/>
              <a:buFont typeface="Calibri"/>
              <a:buNone/>
            </a:pPr>
            <a:r>
              <a:rPr lang="en-US"/>
              <a:t>QMK circuit design</a:t>
            </a:r>
            <a:endParaRPr/>
          </a:p>
        </p:txBody>
      </p:sp>
      <p:pic>
        <p:nvPicPr>
          <p:cNvPr id="207" name="Google Shape;207;p25"/>
          <p:cNvPicPr preferRelativeResize="0"/>
          <p:nvPr/>
        </p:nvPicPr>
        <p:blipFill rotWithShape="1">
          <a:blip r:embed="rId3">
            <a:alphaModFix/>
          </a:blip>
          <a:srcRect b="6153" l="3041" r="3675" t="5178"/>
          <a:stretch/>
        </p:blipFill>
        <p:spPr>
          <a:xfrm>
            <a:off x="3642361" y="2067101"/>
            <a:ext cx="4318024" cy="298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25" y="203200"/>
            <a:ext cx="8839199" cy="4599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idx="1" type="body"/>
          </p:nvPr>
        </p:nvSpPr>
        <p:spPr>
          <a:xfrm>
            <a:off x="628650" y="917800"/>
            <a:ext cx="4314900" cy="27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2x4 switch matrix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Custom key mapping and pin setup (see gist)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Firmware made with online tools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Layout for QMK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Make firmware from that layout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▸"/>
            </a:pPr>
            <a:r>
              <a:rPr lang="en-US"/>
              <a:t>Program pro micro like normal</a:t>
            </a:r>
            <a:endParaRPr/>
          </a:p>
          <a:p>
            <a:pPr indent="-1587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US"/>
              <a:t>See also: Elite-C</a:t>
            </a:r>
            <a:endParaRPr/>
          </a:p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/>
              <a:t>Different keyswitches</a:t>
            </a:r>
            <a:endParaRPr/>
          </a:p>
          <a:p>
            <a:pPr indent="-171450" lvl="1" marL="5143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/>
              <a:t>Brown vs Yellow</a:t>
            </a:r>
            <a:endParaRPr/>
          </a:p>
        </p:txBody>
      </p:sp>
      <p:sp>
        <p:nvSpPr>
          <p:cNvPr id="219" name="Google Shape;219;p27"/>
          <p:cNvSpPr txBox="1"/>
          <p:nvPr>
            <p:ph idx="12" type="sldNum"/>
          </p:nvPr>
        </p:nvSpPr>
        <p:spPr>
          <a:xfrm>
            <a:off x="222245" y="4782578"/>
            <a:ext cx="313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20" name="Google Shape;220;p27"/>
          <p:cNvSpPr txBox="1"/>
          <p:nvPr>
            <p:ph type="title"/>
          </p:nvPr>
        </p:nvSpPr>
        <p:spPr>
          <a:xfrm>
            <a:off x="628650" y="263241"/>
            <a:ext cx="6634200" cy="610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Our design</a:t>
            </a:r>
            <a:endParaRPr/>
          </a:p>
        </p:txBody>
      </p:sp>
      <p:pic>
        <p:nvPicPr>
          <p:cNvPr id="221" name="Google Shape;221;p27"/>
          <p:cNvPicPr preferRelativeResize="0"/>
          <p:nvPr/>
        </p:nvPicPr>
        <p:blipFill rotWithShape="1">
          <a:blip r:embed="rId3">
            <a:alphaModFix/>
          </a:blip>
          <a:srcRect b="9279" l="9837" r="5795" t="10720"/>
          <a:stretch/>
        </p:blipFill>
        <p:spPr>
          <a:xfrm>
            <a:off x="3670751" y="2193650"/>
            <a:ext cx="5365500" cy="2862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eme 1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